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4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02" r:id="rId19"/>
    <p:sldId id="30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4" r:id="rId44"/>
    <p:sldId id="298" r:id="rId45"/>
    <p:sldId id="299" r:id="rId46"/>
    <p:sldId id="300" r:id="rId47"/>
    <p:sldId id="30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691" autoAdjust="0"/>
  </p:normalViewPr>
  <p:slideViewPr>
    <p:cSldViewPr snapToGrid="0" snapToObjects="1">
      <p:cViewPr varScale="1">
        <p:scale>
          <a:sx n="147" d="100"/>
          <a:sy n="147" d="100"/>
        </p:scale>
        <p:origin x="-21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A2565-71B9-E741-A707-8C4020D482F0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FF671-5EDB-BC47-9E8E-934B7A425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03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9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2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712"/>
            <a:ext cx="5360877" cy="1143000"/>
          </a:xfrm>
        </p:spPr>
        <p:txBody>
          <a:bodyPr/>
          <a:lstStyle>
            <a:lvl1pPr>
              <a:defRPr b="0" i="0">
                <a:latin typeface="Titillium WebLight"/>
                <a:cs typeface="Titillium Web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logo-25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61" y="225812"/>
            <a:ext cx="1652002" cy="5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3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7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50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1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4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07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5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53608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E1677-2743-DA44-A1C2-36044DEA696F}" type="datetimeFigureOut">
              <a:rPr lang="en-US" smtClean="0"/>
              <a:t>08/12/14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FF10-CD20-C54D-BA6F-49E337918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0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bg1">
              <a:lumMod val="50000"/>
            </a:schemeClr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Lato Regular"/>
          <a:ea typeface="+mn-ea"/>
          <a:cs typeface="La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Lato Regular"/>
          <a:ea typeface="+mn-ea"/>
          <a:cs typeface="La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Lato Regular"/>
          <a:ea typeface="+mn-ea"/>
          <a:cs typeface="La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Lato Regular"/>
          <a:ea typeface="+mn-ea"/>
          <a:cs typeface="La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hrome.google.com/webstore/detail/postman-interceptor/aicmkgpgakddgnaphhhpliifpcfhicfo" TargetMode="Externa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85/PostmanProxy" TargetMode="Externa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tpostman.com/buy/jetpacks?key=collection-runner" TargetMode="Externa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tpostman.com/profile/teams" TargetMode="Externa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tpostman.com/docs/newman_intro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postman.com/docs" TargetMode="External"/><Relationship Id="rId4" Type="http://schemas.openxmlformats.org/officeDocument/2006/relationships/hyperlink" Target="http://blog.getpostman.com" TargetMode="External"/><Relationship Id="rId5" Type="http://schemas.openxmlformats.org/officeDocument/2006/relationships/hyperlink" Target="https://www.twitter.com/postmanclient" TargetMode="External"/><Relationship Id="rId6" Type="http://schemas.openxmlformats.org/officeDocument/2006/relationships/hyperlink" Target="https://www.facebook.com/getpostma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tpostman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hrome.google.com/webstore/detail/postman-interceptor/aicmkgpgakddgnaphhhpliifpcfhicfo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8725" y="4511761"/>
            <a:ext cx="6400800" cy="782289"/>
          </a:xfrm>
        </p:spPr>
        <p:txBody>
          <a:bodyPr>
            <a:normAutofit fontScale="92500"/>
          </a:bodyPr>
          <a:lstStyle/>
          <a:p>
            <a:r>
              <a:rPr lang="en-US" sz="3600" dirty="0" smtClean="0"/>
              <a:t>Postman gives you superpowers</a:t>
            </a:r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08725" y="5294050"/>
            <a:ext cx="6400800" cy="78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These slides show you how to use them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837871"/>
            <a:ext cx="4152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44" y="5719468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00" dirty="0" smtClean="0">
                <a:solidFill>
                  <a:srgbClr val="404040"/>
                </a:solidFill>
              </a:rPr>
              <a:t>Using the history to replay requests a lot? Use collections to be more organized.</a:t>
            </a:r>
            <a:endParaRPr lang="en-US" sz="18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6" y="1095997"/>
            <a:ext cx="7369693" cy="46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7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79013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Document your API using collections.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98" y="898706"/>
            <a:ext cx="7368148" cy="50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79013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Store a sample flow using collections.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1" y="898706"/>
            <a:ext cx="7363442" cy="50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30720"/>
            <a:ext cx="8229600" cy="74229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 smtClean="0">
                <a:solidFill>
                  <a:srgbClr val="404040"/>
                </a:solidFill>
              </a:rPr>
              <a:t>Add names and descriptions while saving requests in a collection. Descriptions in Postman support Markdown.</a:t>
            </a:r>
            <a:endParaRPr lang="en-US" sz="16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1" y="900303"/>
            <a:ext cx="7363442" cy="49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51760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Descriptions show up right above the request construction module.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1" y="900826"/>
            <a:ext cx="7363442" cy="49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235" y="5996426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00" dirty="0" smtClean="0">
                <a:solidFill>
                  <a:srgbClr val="404040"/>
                </a:solidFill>
              </a:rPr>
              <a:t>Lots of requests in a collection? Use folders to organize stuff further.</a:t>
            </a:r>
            <a:endParaRPr lang="en-US" sz="18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1" y="900826"/>
            <a:ext cx="7363441" cy="49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6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79013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00" dirty="0" smtClean="0">
                <a:solidFill>
                  <a:srgbClr val="404040"/>
                </a:solidFill>
              </a:rPr>
              <a:t>Requests can be re-ordered and duplicated inside a collection or a folder.</a:t>
            </a:r>
            <a:endParaRPr lang="en-US" sz="18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1" y="900826"/>
            <a:ext cx="7363441" cy="499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57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70156"/>
            <a:ext cx="8229600" cy="8789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 smtClean="0">
                <a:solidFill>
                  <a:srgbClr val="404040"/>
                </a:solidFill>
              </a:rPr>
              <a:t>Save sample responses inside requests. Click on the bookmark icon above the response view.</a:t>
            </a:r>
            <a:endParaRPr lang="en-US" sz="18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1" y="900826"/>
            <a:ext cx="7363440" cy="499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79013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00" dirty="0" smtClean="0">
                <a:solidFill>
                  <a:srgbClr val="404040"/>
                </a:solidFill>
              </a:rPr>
              <a:t>Saving responses: Give the response an identifier.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1" y="900826"/>
            <a:ext cx="7363440" cy="49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2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using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96426"/>
            <a:ext cx="8229600" cy="8789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 smtClean="0">
                <a:solidFill>
                  <a:srgbClr val="404040"/>
                </a:solidFill>
              </a:rPr>
              <a:t>Saving responses: Response identifiers show up as part of the description. Click to load the response.</a:t>
            </a:r>
            <a:endParaRPr lang="en-US" sz="18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2" y="900826"/>
            <a:ext cx="7363438" cy="49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2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Postman quickly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589" y="6089294"/>
            <a:ext cx="8229600" cy="8789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Chrome’s app launcher sits in your OS dock and let’s you access Postman without opening Chrome.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2-laun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0" y="898706"/>
            <a:ext cx="8001027" cy="50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7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79013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00" dirty="0" smtClean="0">
                <a:solidFill>
                  <a:srgbClr val="404040"/>
                </a:solidFill>
              </a:rPr>
              <a:t>Share collections with your team. On-board new developers quickly.</a:t>
            </a:r>
            <a:endParaRPr lang="en-US" sz="18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2" y="900826"/>
            <a:ext cx="7363438" cy="49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8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01416"/>
            <a:ext cx="8229600" cy="878987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00" dirty="0" smtClean="0">
                <a:solidFill>
                  <a:srgbClr val="404040"/>
                </a:solidFill>
              </a:rPr>
              <a:t>Share collections through </a:t>
            </a:r>
            <a:r>
              <a:rPr lang="en-US" sz="1800" dirty="0" err="1" smtClean="0">
                <a:solidFill>
                  <a:srgbClr val="404040"/>
                </a:solidFill>
              </a:rPr>
              <a:t>getpostman.com</a:t>
            </a:r>
            <a:r>
              <a:rPr lang="en-US" sz="1800" dirty="0" smtClean="0">
                <a:solidFill>
                  <a:srgbClr val="404040"/>
                </a:solidFill>
              </a:rPr>
              <a:t>. Used by folks at Box, Cisco, Intel, Qualys and many more!</a:t>
            </a:r>
            <a:endParaRPr lang="en-US" sz="18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2" y="1097949"/>
            <a:ext cx="7363438" cy="460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58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17416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Collections can be imported from the file system and URLs.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63" y="1097949"/>
            <a:ext cx="6782415" cy="460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6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24909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Share your collections with Postman users using the API directory. Exciting updates coming soon!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63" y="1097949"/>
            <a:ext cx="6782415" cy="4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97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42189"/>
            <a:ext cx="8229600" cy="878987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Use variables inside requests to switch between local, staging or production environments. Can also be used to hide sensitive information while sharing collections.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63" y="1097949"/>
            <a:ext cx="6782414" cy="4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1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6669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Environment variables are enclosed in {{double curly braces}} and can be used anywhere inside request values.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63" y="1097949"/>
            <a:ext cx="6782414" cy="46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8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317" y="5817416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Environments can be exported and shared.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64" y="1097949"/>
            <a:ext cx="6782412" cy="46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94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 Interceptor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6669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Install the Postman Interceptor for tighter integration with the Chrome browser. </a:t>
            </a:r>
            <a:r>
              <a:rPr lang="en-US" sz="2000" dirty="0" smtClean="0">
                <a:solidFill>
                  <a:srgbClr val="404040"/>
                </a:solidFill>
                <a:hlinkClick r:id="rId2"/>
              </a:rPr>
              <a:t>Install Interceptor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64" y="1279518"/>
            <a:ext cx="6782412" cy="42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61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 Interceptor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78" y="5756936"/>
            <a:ext cx="8229600" cy="878987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Capture requests from a web page and stream them inside Postman’s history.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64" y="1279518"/>
            <a:ext cx="6782411" cy="42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4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 Proxy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3101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Use the Postman Proxy to capture requests from desktop applications or mobile applications. </a:t>
            </a:r>
            <a:r>
              <a:rPr lang="en-US" sz="2000" dirty="0">
                <a:solidFill>
                  <a:srgbClr val="404040"/>
                </a:solidFill>
              </a:rPr>
              <a:t>Link: </a:t>
            </a:r>
            <a:r>
              <a:rPr lang="en-US" sz="2000" dirty="0">
                <a:solidFill>
                  <a:srgbClr val="404040"/>
                </a:solidFill>
                <a:hlinkClick r:id="rId2"/>
              </a:rPr>
              <a:t>https://</a:t>
            </a:r>
            <a:r>
              <a:rPr lang="en-US" sz="2000" dirty="0" err="1">
                <a:solidFill>
                  <a:srgbClr val="404040"/>
                </a:solidFill>
                <a:hlinkClick r:id="rId2"/>
              </a:rPr>
              <a:t>github.com</a:t>
            </a:r>
            <a:r>
              <a:rPr lang="en-US" sz="2000" dirty="0">
                <a:solidFill>
                  <a:srgbClr val="404040"/>
                </a:solidFill>
                <a:hlinkClick r:id="rId2"/>
              </a:rPr>
              <a:t>/a85/</a:t>
            </a:r>
            <a:r>
              <a:rPr lang="en-US" sz="2000" dirty="0" err="1">
                <a:solidFill>
                  <a:srgbClr val="404040"/>
                </a:solidFill>
                <a:hlinkClick r:id="rId2"/>
              </a:rPr>
              <a:t>PostmanProxy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64" y="1279518"/>
            <a:ext cx="6782411" cy="42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9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Postman quickly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79013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  <a:latin typeface="Lato Regular"/>
                <a:cs typeface="Lato Regular"/>
              </a:rPr>
              <a:t>Create a </a:t>
            </a:r>
            <a:r>
              <a:rPr lang="en-US" sz="1800" dirty="0">
                <a:solidFill>
                  <a:srgbClr val="404040"/>
                </a:solidFill>
              </a:rPr>
              <a:t>Postman</a:t>
            </a:r>
            <a:r>
              <a:rPr lang="en-US" sz="2000" dirty="0" smtClean="0">
                <a:solidFill>
                  <a:srgbClr val="404040"/>
                </a:solidFill>
                <a:latin typeface="Lato Regular"/>
                <a:cs typeface="Lato Regular"/>
              </a:rPr>
              <a:t> shortcut just like shortcuts for native apps</a:t>
            </a:r>
            <a:endParaRPr lang="en-US" sz="2000" dirty="0">
              <a:solidFill>
                <a:srgbClr val="404040"/>
              </a:solidFill>
              <a:latin typeface="Lato Regular"/>
              <a:cs typeface="Lat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0" y="898706"/>
            <a:ext cx="8001027" cy="50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4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Jetpacks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717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Get the Jetpacks upgrade for writing tests, running pre-request scripts and the Collection Runner. It’s just $9.99 for a single user!  </a:t>
            </a:r>
            <a:r>
              <a:rPr lang="en-US" sz="2000" dirty="0" smtClean="0">
                <a:solidFill>
                  <a:srgbClr val="404040"/>
                </a:solidFill>
                <a:hlinkClick r:id="rId2"/>
              </a:rPr>
              <a:t>Buy Jetpacks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23" y="1387855"/>
            <a:ext cx="3257158" cy="32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6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Jetpacks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6669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Provision licenses for your entire team using the online interface. Link: </a:t>
            </a:r>
            <a:r>
              <a:rPr lang="en-US" sz="2000" dirty="0">
                <a:solidFill>
                  <a:srgbClr val="404040"/>
                </a:solidFill>
                <a:hlinkClick r:id="rId2"/>
              </a:rPr>
              <a:t>https://</a:t>
            </a:r>
            <a:r>
              <a:rPr lang="en-US" sz="2000" dirty="0" err="1">
                <a:solidFill>
                  <a:srgbClr val="404040"/>
                </a:solidFill>
                <a:hlinkClick r:id="rId2"/>
              </a:rPr>
              <a:t>www.getpostman.com</a:t>
            </a:r>
            <a:r>
              <a:rPr lang="en-US" sz="2000" dirty="0">
                <a:solidFill>
                  <a:srgbClr val="404040"/>
                </a:solidFill>
                <a:hlinkClick r:id="rId2"/>
              </a:rPr>
              <a:t>/profile/teams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65" y="1167198"/>
            <a:ext cx="6782409" cy="42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1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Pre-request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7181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Execute Javascript code before a request is sent. Example: Generate random numbers or timestamps and insert in requests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1" y="1167198"/>
            <a:ext cx="6241936" cy="42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01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Pre-request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4093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The </a:t>
            </a:r>
            <a:r>
              <a:rPr lang="en-US" sz="2000" b="1" dirty="0" smtClean="0">
                <a:solidFill>
                  <a:srgbClr val="404040"/>
                </a:solidFill>
              </a:rPr>
              <a:t>request </a:t>
            </a:r>
            <a:r>
              <a:rPr lang="en-US" sz="2000" dirty="0" smtClean="0">
                <a:solidFill>
                  <a:srgbClr val="404040"/>
                </a:solidFill>
              </a:rPr>
              <a:t>object is available inside pre-request scripts. Access values from the UI and then modify them again.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1" y="1167198"/>
            <a:ext cx="6241936" cy="42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Pre-request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84136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Set environment and global variable values. Useful in request chaining.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2" y="1167198"/>
            <a:ext cx="6241934" cy="42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05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9773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Write tests within Postman using the full power of </a:t>
            </a:r>
            <a:r>
              <a:rPr lang="en-US" sz="2000" dirty="0" err="1" smtClean="0">
                <a:solidFill>
                  <a:srgbClr val="404040"/>
                </a:solidFill>
              </a:rPr>
              <a:t>Javascript</a:t>
            </a:r>
            <a:r>
              <a:rPr lang="en-US" sz="2000" dirty="0" smtClean="0">
                <a:solidFill>
                  <a:srgbClr val="404040"/>
                </a:solidFill>
              </a:rPr>
              <a:t>. Use snippets to quickly build a test suite.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2" y="1167198"/>
            <a:ext cx="6241934" cy="42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75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5821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Results show up inside Postman with pass/fail counts. Test scripts are part of collections. Sharing a collection also shares your tests.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2" y="1167198"/>
            <a:ext cx="6241933" cy="42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84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95" y="5748296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Environments and global values can be set inside test scripts too.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2" y="1167198"/>
            <a:ext cx="6241933" cy="42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45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evaluation life-cycle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477" y="1422206"/>
            <a:ext cx="6236935" cy="3066144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404040"/>
                </a:solidFill>
              </a:rPr>
              <a:t>Gather data from the Postman UI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404040"/>
                </a:solidFill>
              </a:rPr>
              <a:t>Pre-request scripts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404040"/>
                </a:solidFill>
              </a:rPr>
              <a:t>Send request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404040"/>
                </a:solidFill>
              </a:rPr>
              <a:t>Receive response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404040"/>
                </a:solidFill>
              </a:rPr>
              <a:t>Run test scripts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404040"/>
                </a:solidFill>
              </a:rPr>
              <a:t>Display response and test results</a:t>
            </a:r>
            <a:endParaRPr lang="en-US" sz="2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697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runner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5686669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Run all requests in a collection or a folder together. You can run multiple iterations too.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3" y="1167198"/>
            <a:ext cx="6241931" cy="42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2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Postman quickly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76749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404040"/>
                </a:solidFill>
              </a:rPr>
              <a:t>Go to the “Apps” page using the Bookmarks bar or type </a:t>
            </a:r>
            <a:r>
              <a:rPr lang="en-US" sz="1600" b="1" dirty="0" smtClean="0">
                <a:solidFill>
                  <a:srgbClr val="404040"/>
                </a:solidFill>
              </a:rPr>
              <a:t>chrome://apps </a:t>
            </a:r>
            <a:r>
              <a:rPr lang="en-US" sz="1600" dirty="0" smtClean="0">
                <a:solidFill>
                  <a:srgbClr val="404040"/>
                </a:solidFill>
              </a:rPr>
              <a:t>in</a:t>
            </a:r>
            <a:r>
              <a:rPr lang="en-US" sz="1600" b="1" dirty="0" smtClean="0">
                <a:solidFill>
                  <a:srgbClr val="404040"/>
                </a:solidFill>
              </a:rPr>
              <a:t> </a:t>
            </a:r>
            <a:r>
              <a:rPr lang="en-US" sz="1600" dirty="0" smtClean="0">
                <a:solidFill>
                  <a:srgbClr val="404040"/>
                </a:solidFill>
              </a:rPr>
              <a:t>the address bar</a:t>
            </a:r>
            <a:endParaRPr lang="en-US" sz="16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1" y="898706"/>
            <a:ext cx="8001025" cy="50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1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runner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547181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See aggregate test results. For multiple iterations, drill into each iteration’s result.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3" y="1167198"/>
            <a:ext cx="6241931" cy="42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0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runner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5549576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See previous runs. Ensure that your API tests are improving over time.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3" y="1167198"/>
            <a:ext cx="6241930" cy="42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93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files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5575496"/>
            <a:ext cx="8229600" cy="878987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Load data files for multiple iterations. Postman supports </a:t>
            </a:r>
            <a:r>
              <a:rPr lang="en-US" sz="2000" dirty="0" smtClean="0">
                <a:solidFill>
                  <a:srgbClr val="404040"/>
                </a:solidFill>
              </a:rPr>
              <a:t>CSV </a:t>
            </a:r>
            <a:r>
              <a:rPr lang="en-US" sz="2000" dirty="0" smtClean="0">
                <a:solidFill>
                  <a:srgbClr val="404040"/>
                </a:solidFill>
              </a:rPr>
              <a:t>and JSON files.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3" y="1167198"/>
            <a:ext cx="6241930" cy="42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58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73" y="774052"/>
            <a:ext cx="6653103" cy="533198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5830705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Data variables are enclosed within {{double curly braces}} in the request.</a:t>
            </a:r>
            <a:endParaRPr lang="en-US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52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files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548045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Data values are available in pre-request scripts and test scripts too using the special </a:t>
            </a:r>
            <a:r>
              <a:rPr lang="en-US" sz="2000" b="1" dirty="0" smtClean="0">
                <a:solidFill>
                  <a:srgbClr val="404040"/>
                </a:solidFill>
              </a:rPr>
              <a:t>data </a:t>
            </a:r>
            <a:r>
              <a:rPr lang="en-US" sz="2000" dirty="0" smtClean="0">
                <a:solidFill>
                  <a:srgbClr val="404040"/>
                </a:solidFill>
              </a:rPr>
              <a:t>variable.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4" y="1167198"/>
            <a:ext cx="6241928" cy="42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87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Newman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562733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Newman is a Node.js based command line companion tool to run Postman collections. </a:t>
            </a:r>
            <a:r>
              <a:rPr lang="en-US" sz="2000" dirty="0" smtClean="0">
                <a:solidFill>
                  <a:srgbClr val="404040"/>
                </a:solidFill>
                <a:hlinkClick r:id="rId2"/>
              </a:rPr>
              <a:t>See documentation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9" r="1550" b="2364"/>
          <a:stretch/>
        </p:blipFill>
        <p:spPr>
          <a:xfrm>
            <a:off x="1794651" y="2158950"/>
            <a:ext cx="6145197" cy="3240000"/>
          </a:xfrm>
          <a:prstGeom prst="rect">
            <a:avLst/>
          </a:prstGeom>
        </p:spPr>
      </p:pic>
      <p:pic>
        <p:nvPicPr>
          <p:cNvPr id="3" name="Picture 2" descr="46-new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68" y="844928"/>
            <a:ext cx="1474471" cy="13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1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Newman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5558216"/>
            <a:ext cx="8229600" cy="878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Use Newman to schedule tests using cron. Integrate Newman with build systems.</a:t>
            </a:r>
            <a:endParaRPr lang="en-US" sz="2000" dirty="0">
              <a:solidFill>
                <a:srgbClr val="40404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470" y="4084631"/>
            <a:ext cx="184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/>
                <a:cs typeface="Courier"/>
              </a:rPr>
              <a:t>cron</a:t>
            </a:r>
            <a:r>
              <a:rPr lang="en-US" sz="2400" b="1" dirty="0" smtClean="0">
                <a:latin typeface="Courier"/>
                <a:cs typeface="Courier"/>
              </a:rPr>
              <a:t>/curl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13" y="3412125"/>
            <a:ext cx="1805061" cy="1805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46" y="4084631"/>
            <a:ext cx="3325923" cy="748333"/>
          </a:xfrm>
          <a:prstGeom prst="rect">
            <a:avLst/>
          </a:prstGeom>
        </p:spPr>
      </p:pic>
      <p:pic>
        <p:nvPicPr>
          <p:cNvPr id="8" name="Picture 7" descr="46-new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14" y="767168"/>
            <a:ext cx="1474471" cy="13140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00890" y="1164508"/>
            <a:ext cx="4572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 smtClean="0">
                <a:solidFill>
                  <a:srgbClr val="404040"/>
                </a:solidFill>
              </a:rPr>
              <a:t>+</a:t>
            </a:r>
            <a:endParaRPr lang="en-US" sz="9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30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tillium WebThin"/>
                <a:cs typeface="Titillium WebThin"/>
              </a:rPr>
              <a:t>Postman (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tillium WebThin"/>
                <a:cs typeface="Titillium WebThin"/>
                <a:hlinkClick r:id="rId2"/>
              </a:rPr>
              <a:t>www.getpostman.com</a:t>
            </a:r>
            <a:r>
              <a:rPr lang="en-US" sz="2400" dirty="0" smtClean="0">
                <a:latin typeface="Titillium WebThin"/>
                <a:cs typeface="Titillium WebThin"/>
              </a:rPr>
              <a:t>)</a:t>
            </a:r>
            <a:endParaRPr lang="en-US" sz="2400" dirty="0">
              <a:latin typeface="Titillium WebThin"/>
              <a:cs typeface="Titillium WebThin"/>
            </a:endParaRPr>
          </a:p>
          <a:p>
            <a:r>
              <a:rPr lang="en-US" sz="2400" dirty="0" smtClean="0">
                <a:latin typeface="Titillium WebThin"/>
                <a:cs typeface="Titillium WebThin"/>
              </a:rPr>
              <a:t>Postman Docs (</a:t>
            </a:r>
            <a:r>
              <a:rPr lang="en-US" sz="2400" dirty="0" smtClean="0">
                <a:latin typeface="Titillium WebThin"/>
                <a:cs typeface="Titillium WebThin"/>
                <a:hlinkClick r:id="rId3"/>
              </a:rPr>
              <a:t>www.getpostman.com/docs</a:t>
            </a:r>
            <a:r>
              <a:rPr lang="en-US" sz="2400" dirty="0" smtClean="0">
                <a:latin typeface="Titillium WebThin"/>
                <a:cs typeface="Titillium WebThin"/>
              </a:rPr>
              <a:t>)</a:t>
            </a:r>
            <a:endParaRPr lang="en-US" sz="2400" dirty="0">
              <a:latin typeface="Titillium WebThin"/>
              <a:cs typeface="Titillium WebThin"/>
            </a:endParaRPr>
          </a:p>
          <a:p>
            <a:r>
              <a:rPr lang="en-US" sz="2400" dirty="0" smtClean="0">
                <a:latin typeface="Titillium WebThin"/>
                <a:cs typeface="Titillium WebThin"/>
              </a:rPr>
              <a:t>Postman Blog (</a:t>
            </a:r>
            <a:r>
              <a:rPr lang="en-US" sz="2400" dirty="0" smtClean="0">
                <a:latin typeface="Titillium WebThin"/>
                <a:cs typeface="Titillium WebThin"/>
                <a:hlinkClick r:id="rId4"/>
              </a:rPr>
              <a:t>http://blog.getpostman.com</a:t>
            </a:r>
            <a:r>
              <a:rPr lang="en-US" sz="2400" dirty="0" smtClean="0">
                <a:latin typeface="Titillium WebThin"/>
                <a:cs typeface="Titillium WebThin"/>
              </a:rPr>
              <a:t>)</a:t>
            </a:r>
          </a:p>
          <a:p>
            <a:r>
              <a:rPr lang="en-US" sz="2400" dirty="0" smtClean="0">
                <a:latin typeface="Titillium WebThin"/>
                <a:cs typeface="Titillium WebThin"/>
              </a:rPr>
              <a:t>Postman on Twitter (</a:t>
            </a:r>
            <a:r>
              <a:rPr lang="en-US" sz="2400" dirty="0" smtClean="0">
                <a:latin typeface="Titillium WebThin"/>
                <a:cs typeface="Titillium WebThin"/>
                <a:hlinkClick r:id="rId5"/>
              </a:rPr>
              <a:t>https://www.twitter.com/postmanclient</a:t>
            </a:r>
            <a:r>
              <a:rPr lang="en-US" sz="2400" dirty="0" smtClean="0">
                <a:latin typeface="Titillium WebThin"/>
                <a:cs typeface="Titillium WebThin"/>
              </a:rPr>
              <a:t>)</a:t>
            </a:r>
          </a:p>
          <a:p>
            <a:r>
              <a:rPr lang="en-US" sz="2400" dirty="0" smtClean="0">
                <a:latin typeface="Titillium WebThin"/>
                <a:cs typeface="Titillium WebThin"/>
              </a:rPr>
              <a:t>Postman </a:t>
            </a:r>
            <a:r>
              <a:rPr lang="en-US" sz="2400" dirty="0">
                <a:latin typeface="Titillium WebThin"/>
                <a:cs typeface="Titillium WebThin"/>
              </a:rPr>
              <a:t>on Facebook (</a:t>
            </a:r>
            <a:r>
              <a:rPr lang="en-US" sz="2400" dirty="0">
                <a:latin typeface="Titillium WebThin"/>
                <a:cs typeface="Titillium WebThin"/>
                <a:hlinkClick r:id="rId6"/>
              </a:rPr>
              <a:t>https://www.facebook.com/</a:t>
            </a:r>
            <a:r>
              <a:rPr lang="en-US" sz="2400" dirty="0" smtClean="0">
                <a:latin typeface="Titillium WebThin"/>
                <a:cs typeface="Titillium WebThin"/>
                <a:hlinkClick r:id="rId6"/>
              </a:rPr>
              <a:t>getpostman</a:t>
            </a:r>
            <a:r>
              <a:rPr lang="en-US" sz="2400" dirty="0" smtClean="0">
                <a:latin typeface="Titillium WebThin"/>
                <a:cs typeface="Titillium WebThin"/>
              </a:rPr>
              <a:t>)</a:t>
            </a:r>
          </a:p>
          <a:p>
            <a:r>
              <a:rPr lang="en-US" sz="2400" dirty="0" smtClean="0">
                <a:latin typeface="Titillium WebThin"/>
                <a:cs typeface="Titillium WebThin"/>
              </a:rPr>
              <a:t>Email us at help@getpostman.com</a:t>
            </a:r>
            <a:endParaRPr lang="en-US" sz="2400" dirty="0">
              <a:latin typeface="Titillium WebThin"/>
              <a:cs typeface="Titillium WebThin"/>
            </a:endParaRPr>
          </a:p>
        </p:txBody>
      </p:sp>
    </p:spTree>
    <p:extLst>
      <p:ext uri="{BB962C8B-B14F-4D97-AF65-F5344CB8AC3E}">
        <p14:creationId xmlns:p14="http://schemas.microsoft.com/office/powerpoint/2010/main" val="151224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requests quickly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73069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404040"/>
                </a:solidFill>
              </a:rPr>
              <a:t>URL parameters let you add key-value pairs to construct the request URL quickly.</a:t>
            </a:r>
            <a:endParaRPr lang="en-US" sz="16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95" y="898706"/>
            <a:ext cx="7408357" cy="50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requests </a:t>
            </a:r>
            <a:r>
              <a:rPr lang="en-US" dirty="0" smtClean="0"/>
              <a:t>quickly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69256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4040"/>
                </a:solidFill>
              </a:rPr>
              <a:t>Use header presets to save and load common sets of headers.</a:t>
            </a:r>
            <a:endParaRPr lang="en-US" sz="20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6" y="898706"/>
            <a:ext cx="7369694" cy="50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7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requests </a:t>
            </a:r>
            <a:r>
              <a:rPr lang="en-US" dirty="0" smtClean="0"/>
              <a:t>quickly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8133"/>
            <a:ext cx="8229600" cy="8789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 smtClean="0">
                <a:solidFill>
                  <a:srgbClr val="404040"/>
                </a:solidFill>
              </a:rPr>
              <a:t>Send browser cookies automatically through the Postman Interceptor extension. </a:t>
            </a:r>
            <a:r>
              <a:rPr lang="en-US" sz="1800" dirty="0" smtClean="0">
                <a:solidFill>
                  <a:srgbClr val="404040"/>
                </a:solidFill>
                <a:hlinkClick r:id="rId2"/>
              </a:rPr>
              <a:t>Install Interceptor</a:t>
            </a:r>
            <a:endParaRPr lang="en-US" sz="18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6" y="898706"/>
            <a:ext cx="7369694" cy="50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1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requests </a:t>
            </a:r>
            <a:r>
              <a:rPr lang="en-US" dirty="0" smtClean="0"/>
              <a:t>quickly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1200"/>
            <a:ext cx="8229600" cy="6314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404040"/>
                </a:solidFill>
              </a:rPr>
              <a:t>Authenticate using Basic Auth, Digest Auth, Oauth 1.0 and Oauth 2.0 helpers. Postman can sign requests and generate header and parameter values.</a:t>
            </a:r>
            <a:endParaRPr lang="en-US" sz="16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8" r="25489"/>
          <a:stretch/>
        </p:blipFill>
        <p:spPr>
          <a:xfrm>
            <a:off x="1000235" y="894870"/>
            <a:ext cx="3468414" cy="5000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13" r="24555" b="-113"/>
          <a:stretch/>
        </p:blipFill>
        <p:spPr>
          <a:xfrm>
            <a:off x="4896069" y="894870"/>
            <a:ext cx="3293241" cy="50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5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Organize using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87786"/>
            <a:ext cx="8229600" cy="878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smtClean="0">
                <a:solidFill>
                  <a:srgbClr val="404040"/>
                </a:solidFill>
              </a:rPr>
              <a:t>Collections let you bunch requests together and organize them further in folders. You can use collections for API documentation, user scenarios or any kind of related requests.</a:t>
            </a:r>
            <a:endParaRPr lang="en-US" sz="1600" dirty="0">
              <a:solidFill>
                <a:srgbClr val="404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6" y="898706"/>
            <a:ext cx="7369693" cy="50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44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930</Words>
  <Application>Microsoft Macintosh PowerPoint</Application>
  <PresentationFormat>On-screen Show (4:3)</PresentationFormat>
  <Paragraphs>106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Launch Postman quickly</vt:lpstr>
      <vt:lpstr>Launch Postman quickly</vt:lpstr>
      <vt:lpstr>Launch Postman quickly</vt:lpstr>
      <vt:lpstr>Build requests quickly</vt:lpstr>
      <vt:lpstr>Build requests quickly</vt:lpstr>
      <vt:lpstr>Build requests quickly</vt:lpstr>
      <vt:lpstr>Build requests quickly</vt:lpstr>
      <vt:lpstr>Organize using collections</vt:lpstr>
      <vt:lpstr>Organize using collections</vt:lpstr>
      <vt:lpstr>Organize using collections</vt:lpstr>
      <vt:lpstr>Organize using collections</vt:lpstr>
      <vt:lpstr>Organize using collections</vt:lpstr>
      <vt:lpstr>Organize using collections</vt:lpstr>
      <vt:lpstr>Organize using collections</vt:lpstr>
      <vt:lpstr>Using collections</vt:lpstr>
      <vt:lpstr>Organize using collections</vt:lpstr>
      <vt:lpstr>Organize using collections</vt:lpstr>
      <vt:lpstr>Organize using collections</vt:lpstr>
      <vt:lpstr>Sharing collections</vt:lpstr>
      <vt:lpstr>Sharing collections</vt:lpstr>
      <vt:lpstr>Sharing collections</vt:lpstr>
      <vt:lpstr>Sharing collections</vt:lpstr>
      <vt:lpstr>Using environments</vt:lpstr>
      <vt:lpstr>Using environments</vt:lpstr>
      <vt:lpstr>Using environments</vt:lpstr>
      <vt:lpstr>Postman Interceptor</vt:lpstr>
      <vt:lpstr>Postman Interceptor</vt:lpstr>
      <vt:lpstr>Postman Proxy</vt:lpstr>
      <vt:lpstr>Jetpacks</vt:lpstr>
      <vt:lpstr>Jetpacks</vt:lpstr>
      <vt:lpstr>Pre-request scripts</vt:lpstr>
      <vt:lpstr>Pre-request scripts</vt:lpstr>
      <vt:lpstr>Pre-request scripts</vt:lpstr>
      <vt:lpstr>Test scripts</vt:lpstr>
      <vt:lpstr>Test scripts</vt:lpstr>
      <vt:lpstr>Test scripts</vt:lpstr>
      <vt:lpstr>Request evaluation life-cycle</vt:lpstr>
      <vt:lpstr>Collection runner</vt:lpstr>
      <vt:lpstr>Collection runner</vt:lpstr>
      <vt:lpstr>Collection runner</vt:lpstr>
      <vt:lpstr>Data files</vt:lpstr>
      <vt:lpstr>Data files</vt:lpstr>
      <vt:lpstr>Data files</vt:lpstr>
      <vt:lpstr>Newman</vt:lpstr>
      <vt:lpstr>Newman</vt:lpstr>
      <vt:lpstr>Links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Postman</dc:title>
  <dc:creator>Abhinav Asthana</dc:creator>
  <cp:lastModifiedBy>John</cp:lastModifiedBy>
  <cp:revision>138</cp:revision>
  <dcterms:created xsi:type="dcterms:W3CDTF">2014-10-13T13:20:46Z</dcterms:created>
  <dcterms:modified xsi:type="dcterms:W3CDTF">2014-12-08T15:47:23Z</dcterms:modified>
</cp:coreProperties>
</file>